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3467d54c9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3467d54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3467d52ae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3467d52a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3467d52ae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3467d52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3467d54c9_3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3467d54c9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3467d54c9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63467d54c9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3467d54c9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3467d54c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-24300" y="4827650"/>
            <a:ext cx="121920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4800"/>
              <a:t>ABC Production Company: </a:t>
            </a:r>
            <a:endParaRPr sz="4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4800"/>
              <a:t>                 Investment Optimization          A14</a:t>
            </a:r>
            <a:endParaRPr sz="4800"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400" y="39625"/>
            <a:ext cx="12191999" cy="4097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652050" y="1508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Lasso with Lambda.min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5564475" y="1690775"/>
            <a:ext cx="38643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Lost City</a:t>
            </a:r>
            <a:endParaRPr i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i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Genre: Drama</a:t>
            </a:r>
            <a:endParaRPr i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Predicted Revenue: 4.39M</a:t>
            </a:r>
            <a:endParaRPr i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 Revenue: 6.02M </a:t>
            </a:r>
            <a:endParaRPr i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25" y="3912925"/>
            <a:ext cx="3864449" cy="28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2656500" cy="365100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Modelling I</a:t>
            </a:r>
            <a:endParaRPr b="1"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725" y="1175350"/>
            <a:ext cx="4666224" cy="2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5825" y="654226"/>
            <a:ext cx="3005448" cy="40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4762575" y="4588425"/>
            <a:ext cx="46662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Mummy:Tomb of the Dragon Emperor</a:t>
            </a:r>
            <a:endParaRPr i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i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Genre: Adventure</a:t>
            </a:r>
            <a:endParaRPr i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Predicted Revenue: 381.71M</a:t>
            </a:r>
            <a:endParaRPr i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i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Actual Revenue: 401.13M</a:t>
            </a:r>
            <a:endParaRPr i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IMDB Rating Prediction</a:t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0" y="0"/>
            <a:ext cx="2656573" cy="365125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Modelling II</a:t>
            </a:r>
            <a:endParaRPr b="1"/>
          </a:p>
        </p:txBody>
      </p:sp>
      <p:sp>
        <p:nvSpPr>
          <p:cNvPr id="186" name="Google Shape;186;p23"/>
          <p:cNvSpPr txBox="1"/>
          <p:nvPr>
            <p:ph type="title"/>
          </p:nvPr>
        </p:nvSpPr>
        <p:spPr>
          <a:xfrm>
            <a:off x="838200" y="1551600"/>
            <a:ext cx="6334500" cy="46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F</a:t>
            </a:r>
            <a:r>
              <a:rPr lang="en-US" sz="2400">
                <a:solidFill>
                  <a:srgbClr val="FFFFFF"/>
                </a:solidFill>
              </a:rPr>
              <a:t>our Categories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Bad (0 to 5), Acceptable (5 to 6), Good (6 to 7), Excellent (7 to 10)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Multinomial Regression: 54% Accuracy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Classification Tree: 53% Accuracy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2400">
                <a:solidFill>
                  <a:srgbClr val="FFFFFF"/>
                </a:solidFill>
              </a:rPr>
              <a:t>Two Categories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0-6(Bad), 6-10 (Good)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Binomial Classification </a:t>
            </a:r>
            <a:r>
              <a:rPr lang="en-US" sz="2000">
                <a:solidFill>
                  <a:srgbClr val="FFFFFF"/>
                </a:solidFill>
              </a:rPr>
              <a:t>Problem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Start with logistic vs. Classification tree vs. null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Use Lasso and Post-Lasso on our models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Post Lasso variable selections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b="0" l="0" r="0" t="16833"/>
          <a:stretch/>
        </p:blipFill>
        <p:spPr>
          <a:xfrm>
            <a:off x="7338400" y="1433978"/>
            <a:ext cx="4252175" cy="238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400" y="3956725"/>
            <a:ext cx="4252175" cy="23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53144" l="0" r="0" t="0"/>
          <a:stretch/>
        </p:blipFill>
        <p:spPr>
          <a:xfrm>
            <a:off x="292850" y="452325"/>
            <a:ext cx="7931996" cy="269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025" y="3221400"/>
            <a:ext cx="9025499" cy="36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/>
          <p:nvPr/>
        </p:nvSpPr>
        <p:spPr>
          <a:xfrm>
            <a:off x="0" y="0"/>
            <a:ext cx="2656500" cy="365100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Modelling II</a:t>
            </a:r>
            <a:endParaRPr b="1"/>
          </a:p>
        </p:txBody>
      </p:sp>
      <p:sp>
        <p:nvSpPr>
          <p:cNvPr id="196" name="Google Shape;196;p24"/>
          <p:cNvSpPr/>
          <p:nvPr/>
        </p:nvSpPr>
        <p:spPr>
          <a:xfrm>
            <a:off x="350125" y="1711825"/>
            <a:ext cx="7215900" cy="28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b="6689" l="0" r="0" t="49758"/>
          <a:stretch/>
        </p:blipFill>
        <p:spPr>
          <a:xfrm>
            <a:off x="457450" y="485850"/>
            <a:ext cx="8391026" cy="26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920" y="3216875"/>
            <a:ext cx="8845005" cy="364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0" y="0"/>
            <a:ext cx="2656500" cy="365100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Modelling II</a:t>
            </a:r>
            <a:endParaRPr b="1"/>
          </a:p>
        </p:txBody>
      </p:sp>
      <p:sp>
        <p:nvSpPr>
          <p:cNvPr id="204" name="Google Shape;204;p25"/>
          <p:cNvSpPr/>
          <p:nvPr/>
        </p:nvSpPr>
        <p:spPr>
          <a:xfrm>
            <a:off x="457450" y="1668638"/>
            <a:ext cx="8097000" cy="28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457450" y="485850"/>
            <a:ext cx="8097000" cy="28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Deployment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0" y="0"/>
            <a:ext cx="2656500" cy="365100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1"/>
          </a:p>
        </p:txBody>
      </p:sp>
      <p:sp>
        <p:nvSpPr>
          <p:cNvPr id="212" name="Google Shape;212;p26"/>
          <p:cNvSpPr txBox="1"/>
          <p:nvPr/>
        </p:nvSpPr>
        <p:spPr>
          <a:xfrm>
            <a:off x="859050" y="1889875"/>
            <a:ext cx="10408800" cy="47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hhh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891600" y="1531950"/>
            <a:ext cx="10408800" cy="47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Investment Decision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Metrics?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Weight?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Strategy: risk-averse? risk-seeking?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 Prediction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Balance between ROI and IMDB score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 factors?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838200" y="15188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Business Overview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Data Understanding and Preparation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Exploratory Data Analysis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Modelling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Possible Deployment</a:t>
            </a:r>
            <a:endParaRPr/>
          </a:p>
          <a:p>
            <a:pPr indent="-508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0" y="0"/>
            <a:ext cx="2656500" cy="365100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838200" y="365125"/>
            <a:ext cx="1070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Goal: What kind of movies should ABC invest?</a:t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0" y="0"/>
            <a:ext cx="2656573" cy="365125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Business Overview</a:t>
            </a:r>
            <a:endParaRPr b="1"/>
          </a:p>
        </p:txBody>
      </p:sp>
      <p:sp>
        <p:nvSpPr>
          <p:cNvPr id="99" name="Google Shape;99;p15"/>
          <p:cNvSpPr txBox="1"/>
          <p:nvPr/>
        </p:nvSpPr>
        <p:spPr>
          <a:xfrm>
            <a:off x="933550" y="1747425"/>
            <a:ext cx="92637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838200" y="1747425"/>
            <a:ext cx="10196700" cy="3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Ideas to proceed?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 movies that can potentially generate high revenue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 movies’ reputation: IMDB score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does this help our investment?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 Understanding: IMDB dataset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0" y="0"/>
            <a:ext cx="2656500" cy="365100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Understanding</a:t>
            </a:r>
            <a:endParaRPr b="1"/>
          </a:p>
        </p:txBody>
      </p:sp>
      <p:sp>
        <p:nvSpPr>
          <p:cNvPr id="107" name="Google Shape;107;p16"/>
          <p:cNvSpPr txBox="1"/>
          <p:nvPr/>
        </p:nvSpPr>
        <p:spPr>
          <a:xfrm>
            <a:off x="838200" y="1376375"/>
            <a:ext cx="10515600" cy="12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30 columns (# of features)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1841 observations (# of movies in the data)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903750" y="2533550"/>
            <a:ext cx="103845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59A00"/>
                </a:solidFill>
                <a:latin typeface="Calibri"/>
                <a:ea typeface="Calibri"/>
                <a:cs typeface="Calibri"/>
                <a:sym typeface="Calibri"/>
              </a:rPr>
              <a:t>Target Variable</a:t>
            </a:r>
            <a:endParaRPr b="1" sz="3000">
              <a:solidFill>
                <a:srgbClr val="C59A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IMDB_score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Revenue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903750" y="4272775"/>
            <a:ext cx="9311400" cy="19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59A00"/>
                </a:solidFill>
                <a:latin typeface="Calibri"/>
                <a:ea typeface="Calibri"/>
                <a:cs typeface="Calibri"/>
                <a:sym typeface="Calibri"/>
              </a:rPr>
              <a:t>Features/Attribute</a:t>
            </a:r>
            <a:endParaRPr b="1" sz="3000">
              <a:solidFill>
                <a:srgbClr val="C59A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…..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838200" y="307375"/>
            <a:ext cx="111819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Final D</a:t>
            </a:r>
            <a:r>
              <a:rPr lang="en-US"/>
              <a:t>ataset: ~2000 Movies and Relevant Info</a:t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0" y="0"/>
            <a:ext cx="2656573" cy="365125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b="1"/>
          </a:p>
        </p:txBody>
      </p:sp>
      <p:sp>
        <p:nvSpPr>
          <p:cNvPr id="116" name="Google Shape;116;p17"/>
          <p:cNvSpPr/>
          <p:nvPr/>
        </p:nvSpPr>
        <p:spPr>
          <a:xfrm>
            <a:off x="441160" y="1977020"/>
            <a:ext cx="1541644" cy="1325563"/>
          </a:xfrm>
          <a:prstGeom prst="roundRect">
            <a:avLst>
              <a:gd fmla="val 16667" name="adj"/>
            </a:avLst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Dataset I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IMDB Dataset</a:t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441160" y="4137556"/>
            <a:ext cx="1541644" cy="1325563"/>
          </a:xfrm>
          <a:prstGeom prst="roundRect">
            <a:avLst>
              <a:gd fmla="val 16667" name="adj"/>
            </a:avLst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Dataset II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Cast Information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029102" y="3556440"/>
            <a:ext cx="365759" cy="327259"/>
          </a:xfrm>
          <a:prstGeom prst="plus">
            <a:avLst>
              <a:gd fmla="val 36628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2448025" y="2256250"/>
            <a:ext cx="2229900" cy="312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Dropped</a:t>
            </a:r>
            <a:r>
              <a:rPr b="1"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Redundant Columns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b="0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Tagline, Secondary_Genre, Third_Genre, Overview</a:t>
            </a:r>
            <a:endParaRPr sz="1800"/>
          </a:p>
        </p:txBody>
      </p:sp>
      <p:sp>
        <p:nvSpPr>
          <p:cNvPr id="120" name="Google Shape;120;p17"/>
          <p:cNvSpPr/>
          <p:nvPr/>
        </p:nvSpPr>
        <p:spPr>
          <a:xfrm>
            <a:off x="7831750" y="2256250"/>
            <a:ext cx="2223300" cy="312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Missing Value Treatment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b="0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Dropping records with 0 runtime OR missing budget and revenue</a:t>
            </a:r>
            <a:endParaRPr sz="1800"/>
          </a:p>
        </p:txBody>
      </p:sp>
      <p:sp>
        <p:nvSpPr>
          <p:cNvPr id="121" name="Google Shape;121;p17"/>
          <p:cNvSpPr/>
          <p:nvPr/>
        </p:nvSpPr>
        <p:spPr>
          <a:xfrm>
            <a:off x="10520414" y="2905203"/>
            <a:ext cx="1499931" cy="1563430"/>
          </a:xfrm>
          <a:prstGeom prst="rect">
            <a:avLst/>
          </a:prstGeom>
          <a:solidFill>
            <a:srgbClr val="C59A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</a:t>
            </a: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Movie Data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(released post Yr 2000)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5143175" y="2256250"/>
            <a:ext cx="2223300" cy="312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Analysis Suitable Conversion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#ProductionCompanies, #ProductionCountries, Revenue &amp; Budget in Millions</a:t>
            </a:r>
            <a:endParaRPr sz="1800"/>
          </a:p>
        </p:txBody>
      </p:sp>
      <p:sp>
        <p:nvSpPr>
          <p:cNvPr id="123" name="Google Shape;123;p17"/>
          <p:cNvSpPr/>
          <p:nvPr/>
        </p:nvSpPr>
        <p:spPr>
          <a:xfrm>
            <a:off x="4627347" y="3600295"/>
            <a:ext cx="559868" cy="29729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7328841" y="3571418"/>
            <a:ext cx="559868" cy="29729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10014290" y="3538269"/>
            <a:ext cx="559868" cy="29729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41150" y="5716975"/>
            <a:ext cx="115791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Movie Details: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Name, Cast, Cast FB likes, Release Date,Production Company, Production Country etc.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Movie Performance: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Revenue, IMDB score, Vote count, Avg. Vote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1925922" y="3571407"/>
            <a:ext cx="559800" cy="29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838200" y="365125"/>
            <a:ext cx="1135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Popular Genres: Romantic &amp; Metropolitan </a:t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0" y="0"/>
            <a:ext cx="2656500" cy="365100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ata Exploration</a:t>
            </a:r>
            <a:endParaRPr b="1"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42075"/>
            <a:ext cx="4644875" cy="43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6079425" y="1842075"/>
            <a:ext cx="5532900" cy="4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According to our word cloud, "love" tops the list among all the keywords, indicating the popularity of romantic movies.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Other common words are "man", "life", "time" which are closely related everyday life.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"New York" and "London" are also common words in movies which suggests that many movies set their stages in metropolitan cities.      	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635267" y="336250"/>
            <a:ext cx="112338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ROI and IMDB score are not necessarily linear</a:t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576400" y="5626652"/>
            <a:ext cx="5519700" cy="365100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714D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Month and Revenue do not have significant correlation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0" y="0"/>
            <a:ext cx="2656573" cy="365125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b="1"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0" l="8842" r="10315" t="0"/>
          <a:stretch/>
        </p:blipFill>
        <p:spPr>
          <a:xfrm>
            <a:off x="576400" y="1561700"/>
            <a:ext cx="5519599" cy="39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2100" y="1569975"/>
            <a:ext cx="5519599" cy="39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6252100" y="5626577"/>
            <a:ext cx="5519700" cy="365100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714D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Many movies have high IMDB score and high ROI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0" y="365100"/>
            <a:ext cx="124101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3600"/>
              <a:t>F</a:t>
            </a:r>
            <a:r>
              <a:rPr lang="en-US" sz="3600"/>
              <a:t>ocus on </a:t>
            </a:r>
            <a:r>
              <a:rPr lang="en-US" sz="3600"/>
              <a:t>movies that balance well between ROI and IMDB score</a:t>
            </a:r>
            <a:endParaRPr sz="3600"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385" y="1912069"/>
            <a:ext cx="5720615" cy="3901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social media post&#10;&#10;Description automatically generated" id="152" name="Google Shape;15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7552" y="1912069"/>
            <a:ext cx="5671373" cy="390159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375385" y="5956358"/>
            <a:ext cx="5720615" cy="423512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714D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budget does not guarantee high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ROI</a:t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6197552" y="5956358"/>
            <a:ext cx="5720615" cy="423512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714D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Optimal Movie Selection</a:t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8152598" y="4244741"/>
            <a:ext cx="2233061" cy="1087655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0" y="0"/>
            <a:ext cx="2656500" cy="365100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Revenue Prediction</a:t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0" y="0"/>
            <a:ext cx="2656573" cy="365125"/>
          </a:xfrm>
          <a:prstGeom prst="rect">
            <a:avLst/>
          </a:prstGeom>
          <a:solidFill>
            <a:srgbClr val="C59A00"/>
          </a:solidFill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Modelling I</a:t>
            </a:r>
            <a:endParaRPr b="1"/>
          </a:p>
        </p:txBody>
      </p:sp>
      <p:sp>
        <p:nvSpPr>
          <p:cNvPr id="163" name="Google Shape;163;p21"/>
          <p:cNvSpPr txBox="1"/>
          <p:nvPr/>
        </p:nvSpPr>
        <p:spPr>
          <a:xfrm>
            <a:off x="1172600" y="1824050"/>
            <a:ext cx="68226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838200" y="1253400"/>
            <a:ext cx="10515600" cy="553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5 models for revenue prediction and evaluated on OOS MS</a:t>
            </a:r>
            <a:r>
              <a:rPr lang="en-US" sz="2600">
                <a:solidFill>
                  <a:srgbClr val="FFFFFF"/>
                </a:solidFill>
              </a:rPr>
              <a:t>E &amp; </a:t>
            </a:r>
            <a:r>
              <a:rPr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30000"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600"/>
              <a:t>:</a:t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Stepwise regression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Lasso with Lambda.min and Lasso with Lambda.1se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Post Lasso with Lambda.min and Post Lasso with Lambda.1se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75" y="3171050"/>
            <a:ext cx="4545125" cy="35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475" y="3171050"/>
            <a:ext cx="4817319" cy="351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1746725" y="4417775"/>
            <a:ext cx="701700" cy="21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7222100" y="3744875"/>
            <a:ext cx="773100" cy="280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